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86" r:id="rId3"/>
    <p:sldId id="281" r:id="rId4"/>
    <p:sldId id="292" r:id="rId5"/>
    <p:sldId id="293" r:id="rId6"/>
    <p:sldId id="294" r:id="rId7"/>
    <p:sldId id="295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2C"/>
    <a:srgbClr val="FF5B1F"/>
    <a:srgbClr val="FFA900"/>
    <a:srgbClr val="25A9BC"/>
    <a:srgbClr val="00ADBD"/>
    <a:srgbClr val="464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/>
    <p:restoredTop sz="89264" autoAdjust="0"/>
  </p:normalViewPr>
  <p:slideViewPr>
    <p:cSldViewPr snapToGrid="0" snapToObjects="1">
      <p:cViewPr varScale="1">
        <p:scale>
          <a:sx n="102" d="100"/>
          <a:sy n="102" d="100"/>
        </p:scale>
        <p:origin x="12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BD60-AED9-4243-995F-3DFAB90E90F2}" type="datetimeFigureOut">
              <a:rPr lang="en-US" smtClean="0"/>
              <a:t>8/25/2022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EE1A1-74AF-344F-AA23-20EA7A52F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6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8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9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4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9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E1A1-74AF-344F-AA23-20EA7A52FF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6C54-A6A7-1A47-A254-D66FDF088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38361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Master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9B02B-4C69-ED49-AFE4-960B1B20E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8036"/>
            <a:ext cx="9144000" cy="9527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6DEE4-CBDE-3241-BBE1-40E926BE1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4305" y="4714337"/>
            <a:ext cx="3343390" cy="67429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263271-B1DF-3F43-ADC4-385E32059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41342-322D-784F-9067-A0B962A395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464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113C4-0F0B-5A4D-9FD8-A2195CB3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797E8-05A7-384F-ABB5-73D41987D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51" y="6687047"/>
            <a:ext cx="13206428" cy="5796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69B85F-97BB-0343-A000-5D4EDEB80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717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7D8C4A-ADF8-4845-9E97-EAE2E47AFE27}"/>
              </a:ext>
            </a:extLst>
          </p:cNvPr>
          <p:cNvCxnSpPr>
            <a:cxnSpLocks/>
          </p:cNvCxnSpPr>
          <p:nvPr userDrawn="1"/>
        </p:nvCxnSpPr>
        <p:spPr>
          <a:xfrm>
            <a:off x="0" y="1638352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4DB4BC-AA31-6343-B8D6-035C25665E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7098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600614-AA58-084B-B0B1-0BD144C9D3D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2317238"/>
            <a:ext cx="5070987" cy="3571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6B4FC1-319A-3C4A-8D14-66A2CA33C0D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85271" y="1825625"/>
            <a:ext cx="507098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73B95F-F50E-6B44-8672-70A1E3E7902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85271" y="2317238"/>
            <a:ext cx="5070987" cy="3571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8F3405-B5EB-7C46-9458-6CF2E3B42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8091572" y="3036784"/>
            <a:ext cx="4100428" cy="38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5F7CC-0351-0948-9E0B-BD2E1628D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E434FC-63D9-364E-B4C3-769E99D6111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12402" y="4393003"/>
            <a:ext cx="554139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B24CFD-5AD9-484D-AE54-30F1CA0385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812403" y="4884616"/>
            <a:ext cx="5541396" cy="100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a for body text.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986D0-6FA1-234E-A593-6F9F2DE630A8}"/>
              </a:ext>
            </a:extLst>
          </p:cNvPr>
          <p:cNvSpPr/>
          <p:nvPr userDrawn="1"/>
        </p:nvSpPr>
        <p:spPr>
          <a:xfrm>
            <a:off x="0" y="-1"/>
            <a:ext cx="5041127" cy="6858001"/>
          </a:xfrm>
          <a:prstGeom prst="rect">
            <a:avLst/>
          </a:prstGeom>
          <a:solidFill>
            <a:srgbClr val="00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8F426-C2C4-3844-9D41-B673C3E3A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71" y="365125"/>
            <a:ext cx="3391894" cy="2298561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9FE9FF-B0A0-9843-BF37-5F887413AF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812402" y="2476739"/>
            <a:ext cx="554139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65DEE6-F146-7843-8FC7-8916158C33E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812403" y="2968352"/>
            <a:ext cx="5541396" cy="100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a for body text.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ED68B3-D4B5-CA4B-8F6A-2648C9EE103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812402" y="592280"/>
            <a:ext cx="554139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30F991-F519-804E-8626-B7CB29402E6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812403" y="1083893"/>
            <a:ext cx="5541396" cy="100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a for body text.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C50E57-9596-174B-9138-1DD1FC2FE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</a:blip>
          <a:srcRect r="7428" b="5307"/>
          <a:stretch/>
        </p:blipFill>
        <p:spPr>
          <a:xfrm>
            <a:off x="1237348" y="3232013"/>
            <a:ext cx="3803779" cy="362598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FC1EB2-803A-894F-97A6-2456B19BE5E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7909" y="5078811"/>
            <a:ext cx="1956021" cy="809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 for body text.</a:t>
            </a:r>
          </a:p>
        </p:txBody>
      </p:sp>
    </p:spTree>
    <p:extLst>
      <p:ext uri="{BB962C8B-B14F-4D97-AF65-F5344CB8AC3E}">
        <p14:creationId xmlns:p14="http://schemas.microsoft.com/office/powerpoint/2010/main" val="334800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9B9AE3-BCCD-5F44-81B7-42A915826FD7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E2C6D1-7F1C-2E41-A2B7-B450E05AA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6095" y="581550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26F723D-1D93-1944-A1D3-2F993DD71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4D6F5-4E37-0B4D-8E89-1AC7BB1DD4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6095" y="2217754"/>
            <a:ext cx="4867200" cy="30778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2B63E-C9E2-F045-A1AB-C0D9E2346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86" y="6790357"/>
            <a:ext cx="6513418" cy="2863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247601-0CF6-2947-A2B5-91419E0E9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095" y="549944"/>
            <a:ext cx="4867200" cy="117179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Image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15AF4-3EF5-0549-908E-4BC50E9AA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 anchor="ctr" anchorCtr="1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830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E2C6D1-7F1C-2E41-A2B7-B450E05AA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66174" y="5920037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26F723D-1D93-1944-A1D3-2F993DD71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247601-0CF6-2947-A2B5-91419E0E9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095" y="368515"/>
            <a:ext cx="4867200" cy="117179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Image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03357A-1ACC-804D-A3E8-54B57CD52624}"/>
              </a:ext>
            </a:extLst>
          </p:cNvPr>
          <p:cNvSpPr/>
          <p:nvPr userDrawn="1"/>
        </p:nvSpPr>
        <p:spPr>
          <a:xfrm>
            <a:off x="476095" y="1821543"/>
            <a:ext cx="6614134" cy="3882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CD80B-E218-624A-A5D9-7955F9F09D7F}"/>
              </a:ext>
            </a:extLst>
          </p:cNvPr>
          <p:cNvSpPr/>
          <p:nvPr userDrawn="1"/>
        </p:nvSpPr>
        <p:spPr>
          <a:xfrm>
            <a:off x="7365999" y="1821543"/>
            <a:ext cx="4143829" cy="3882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8A474B-84D7-D74B-BB85-22C1A3C7C0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642" y="1821317"/>
            <a:ext cx="6614133" cy="3882571"/>
          </a:xfrm>
        </p:spPr>
        <p:txBody>
          <a:bodyPr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BE77F459-6A11-6949-B3E8-A294891C87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5545" y="1821317"/>
            <a:ext cx="4143829" cy="3882571"/>
          </a:xfrm>
        </p:spPr>
        <p:txBody>
          <a:bodyPr anchor="ctr" anchorCtr="1"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22A710-16FC-D046-8FA1-804119D51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7EA6E2-D8E7-E148-94AC-64D3DFFB6C43}"/>
              </a:ext>
            </a:extLst>
          </p:cNvPr>
          <p:cNvSpPr/>
          <p:nvPr userDrawn="1"/>
        </p:nvSpPr>
        <p:spPr>
          <a:xfrm>
            <a:off x="0" y="3429000"/>
            <a:ext cx="4047461" cy="3429000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B67E64-0117-C744-A27F-301C80F39905}"/>
              </a:ext>
            </a:extLst>
          </p:cNvPr>
          <p:cNvSpPr/>
          <p:nvPr userDrawn="1"/>
        </p:nvSpPr>
        <p:spPr>
          <a:xfrm>
            <a:off x="4047461" y="3429000"/>
            <a:ext cx="4097078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833EB7-9E47-114E-B471-E0A10E540A6E}"/>
              </a:ext>
            </a:extLst>
          </p:cNvPr>
          <p:cNvSpPr/>
          <p:nvPr userDrawn="1"/>
        </p:nvSpPr>
        <p:spPr>
          <a:xfrm>
            <a:off x="8144538" y="3429000"/>
            <a:ext cx="4047461" cy="3429000"/>
          </a:xfrm>
          <a:prstGeom prst="rect">
            <a:avLst/>
          </a:prstGeom>
          <a:solidFill>
            <a:srgbClr val="FF5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E2C6D1-7F1C-2E41-A2B7-B450E05AA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488872" y="6075981"/>
            <a:ext cx="121425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26F723D-1D93-1944-A1D3-2F993DD71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41AAE-F60D-744E-A7D0-7CCE386AF087}"/>
              </a:ext>
            </a:extLst>
          </p:cNvPr>
          <p:cNvSpPr/>
          <p:nvPr userDrawn="1"/>
        </p:nvSpPr>
        <p:spPr>
          <a:xfrm>
            <a:off x="0" y="0"/>
            <a:ext cx="4047461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09EF3B-8608-C548-84E5-D173D68B0FD3}"/>
              </a:ext>
            </a:extLst>
          </p:cNvPr>
          <p:cNvSpPr/>
          <p:nvPr userDrawn="1"/>
        </p:nvSpPr>
        <p:spPr>
          <a:xfrm>
            <a:off x="4047461" y="0"/>
            <a:ext cx="4097078" cy="3429000"/>
          </a:xfrm>
          <a:prstGeom prst="rect">
            <a:avLst/>
          </a:prstGeom>
          <a:solidFill>
            <a:srgbClr val="25A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AD8EF-3F43-0145-BD98-319EEF40A952}"/>
              </a:ext>
            </a:extLst>
          </p:cNvPr>
          <p:cNvSpPr/>
          <p:nvPr userDrawn="1"/>
        </p:nvSpPr>
        <p:spPr>
          <a:xfrm>
            <a:off x="8144538" y="0"/>
            <a:ext cx="4047461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FA304-A521-3846-8660-A72838DA8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44" y="637953"/>
            <a:ext cx="3393912" cy="1935125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C1F3ED6-541A-8346-AE94-949FEB424F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25979" y="3725242"/>
            <a:ext cx="3084578" cy="4440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1" spc="3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B83F77-B27F-5442-A276-CC97B65AFA5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619459" y="4373526"/>
            <a:ext cx="3091097" cy="20675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D02AE30-04BF-4244-A23E-CF3A8311C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8910" y="3725242"/>
            <a:ext cx="3084578" cy="4440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1" spc="3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54472F2-10E4-1648-847C-7A5DFD0D3EC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2390" y="4373526"/>
            <a:ext cx="3091097" cy="20675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EBDC79-B1D6-C94E-8B0D-DF454E000C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048125" cy="3428999"/>
          </a:xfrm>
        </p:spPr>
        <p:txBody>
          <a:bodyPr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D249F79B-1F5B-3745-AF55-EEAABB4ECA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43875" y="0"/>
            <a:ext cx="4048125" cy="3428999"/>
          </a:xfrm>
        </p:spPr>
        <p:txBody>
          <a:bodyPr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544BCC43-1ECB-8648-B6AA-787FCA042C9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938" y="3428999"/>
            <a:ext cx="4097078" cy="3430772"/>
          </a:xfrm>
        </p:spPr>
        <p:txBody>
          <a:bodyPr anchor="ctr" anchorCtr="1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90690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EF07A-BF0F-3340-AAA7-5446188EB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7" t="14799" r="497" b="163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318FFD-BD8F-C243-83BF-A810AF86D3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8317" y="5732337"/>
            <a:ext cx="4615366" cy="5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6C54-A6A7-1A47-A254-D66FDF088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800" y="938361"/>
            <a:ext cx="9144000" cy="1163489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Master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9B02B-4C69-ED49-AFE4-960B1B20E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0" y="2276769"/>
            <a:ext cx="9144000" cy="95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6DEE4-CBDE-3241-BBE1-40E926BE1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01" y="4714337"/>
            <a:ext cx="3343390" cy="67429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263271-B1DF-3F43-ADC4-385E32059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F45DF-6938-0C43-A73E-4913BFACB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110" y="2324100"/>
            <a:ext cx="5291239" cy="505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08A32-C0A7-8742-AA17-03837A379E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1D9291-B950-8741-95BD-94959C3B7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271" y="-1632385"/>
            <a:ext cx="12388542" cy="9272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46C54-A6A7-1A47-A254-D66FDF088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556" y="2590660"/>
            <a:ext cx="10731090" cy="1163489"/>
          </a:xfrm>
        </p:spPr>
        <p:txBody>
          <a:bodyPr anchor="b">
            <a:no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9B02B-4C69-ED49-AFE4-960B1B20E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54" y="5132341"/>
            <a:ext cx="2698135" cy="142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263271-B1DF-3F43-ADC4-385E32059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6F723D-1D93-1944-A1D3-2F993DD712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2E5214-1060-FA4E-9903-ADBE9FE85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710" y="725969"/>
            <a:ext cx="2614382" cy="53255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8C7E1D6-E52E-354A-804D-816537A834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9843" y="3096418"/>
            <a:ext cx="4100428" cy="38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FC3A-FC20-C94F-80E3-FD660F533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9752-4649-1449-A3E2-FA436C76B0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601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6B2C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630CD-1FF1-3343-A603-431CDB2C2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47451-C3AA-7040-AE59-6798B6B8D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3110" y="2324100"/>
            <a:ext cx="5291239" cy="505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9A0D5-2F85-124C-B33D-0C362389AB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D6A53A-0325-4B4A-87B5-2FF197946CA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200" y="2556521"/>
            <a:ext cx="10515600" cy="3388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17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C649-47F0-7247-8AFE-5E11E0F3A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Master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45E98-0C07-5C47-955B-8E69AAA0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4B7E3-ECD6-274D-97F4-44F70CF9D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84965-CCB3-EC4C-82ED-4B94E97FC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EEE78E-764B-9248-91E5-83A2747ED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110" y="2324100"/>
            <a:ext cx="5291239" cy="505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11FB3-E7D1-554C-89FC-AF5D2EA60E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781021"/>
            <a:ext cx="3343390" cy="6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F426-C2C4-3844-9D41-B673C3E3A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7179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B34C-1B10-7748-B661-6C4D5D9FAF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D6B2C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CE84E-4618-004D-A35C-1845573A1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3110" y="2324100"/>
            <a:ext cx="5291239" cy="50546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5F7CC-0351-0948-9E0B-BD2E1628D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6E8FCB-1311-504F-B741-1E8428133648}"/>
              </a:ext>
            </a:extLst>
          </p:cNvPr>
          <p:cNvCxnSpPr>
            <a:cxnSpLocks/>
          </p:cNvCxnSpPr>
          <p:nvPr userDrawn="1"/>
        </p:nvCxnSpPr>
        <p:spPr>
          <a:xfrm>
            <a:off x="0" y="1638352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1584FD-68AA-C94F-8E22-2EFC46F4147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200" y="2317238"/>
            <a:ext cx="10515600" cy="1441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E434FC-63D9-364E-B4C3-769E99D6111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3954757"/>
            <a:ext cx="10515600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5A9BC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B24CFD-5AD9-484D-AE54-30F1CA0385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4446370"/>
            <a:ext cx="10515600" cy="1441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307989-7E07-CD48-86A3-FBB5915EDD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C36456-C674-0E4A-97A3-563E2DC9F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3110" y="2324100"/>
            <a:ext cx="5291239" cy="505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8F426-C2C4-3844-9D41-B673C3E3A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7179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B34C-1B10-7748-B661-6C4D5D9FAF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7098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D6B2C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5F7CC-0351-0948-9E0B-BD2E1628D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6E8FCB-1311-504F-B741-1E8428133648}"/>
              </a:ext>
            </a:extLst>
          </p:cNvPr>
          <p:cNvCxnSpPr>
            <a:cxnSpLocks/>
          </p:cNvCxnSpPr>
          <p:nvPr userDrawn="1"/>
        </p:nvCxnSpPr>
        <p:spPr>
          <a:xfrm>
            <a:off x="0" y="1638352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1584FD-68AA-C94F-8E22-2EFC46F4147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200" y="2317238"/>
            <a:ext cx="5070987" cy="3571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D6322E-0B9B-5A41-8C58-0FA974DB2F8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5271" y="1825625"/>
            <a:ext cx="5070987" cy="347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5A9BC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EFD887-21DA-F140-A9B3-D0472397F9C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85271" y="2317238"/>
            <a:ext cx="5070987" cy="3571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EAC648-D164-8546-8FE3-91654E5BB0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51" y="6681218"/>
            <a:ext cx="13708891" cy="6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9B9AE3-BCCD-5F44-81B7-42A915826FD7}"/>
              </a:ext>
            </a:extLst>
          </p:cNvPr>
          <p:cNvSpPr/>
          <p:nvPr userDrawn="1"/>
        </p:nvSpPr>
        <p:spPr>
          <a:xfrm>
            <a:off x="945173" y="315912"/>
            <a:ext cx="10136246" cy="628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74868-09E8-8041-9EED-BCA78DCBC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2360" y="944112"/>
            <a:ext cx="8905079" cy="74208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F180-AF11-7A43-AD6D-24282B94A0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6005" y="422061"/>
            <a:ext cx="5157787" cy="4440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800" b="1" spc="300">
                <a:solidFill>
                  <a:schemeClr val="bg2">
                    <a:lumMod val="9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CHANGE BACKGROUND IMAGE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90D79-A362-824B-81CB-B69A9E646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6850" y="1842217"/>
            <a:ext cx="1638300" cy="381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E2C6D1-7F1C-2E41-A2B7-B450E05AA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25432" y="6095344"/>
            <a:ext cx="2743200" cy="365125"/>
          </a:xfrm>
        </p:spPr>
        <p:txBody>
          <a:bodyPr/>
          <a:lstStyle/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4EF0AA-6F5C-DE4F-B53D-44C0BE05F0B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606007" y="5938683"/>
            <a:ext cx="5157787" cy="4440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800" b="1" spc="3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SMALL SUBHEADLINE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99A82FD-9BBA-AE49-B76A-1F8E71CBEA0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26253" y="2227127"/>
            <a:ext cx="4468251" cy="3552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E8B235B-86F8-B04B-8927-60153A9B9B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545396" y="2227127"/>
            <a:ext cx="4468251" cy="35520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68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E2C6D1-7F1C-2E41-A2B7-B450E05AA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6095" y="611190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26F723D-1D93-1944-A1D3-2F993DD71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9B9AE3-BCCD-5F44-81B7-42A915826FD7}"/>
              </a:ext>
            </a:extLst>
          </p:cNvPr>
          <p:cNvSpPr/>
          <p:nvPr userDrawn="1"/>
        </p:nvSpPr>
        <p:spPr>
          <a:xfrm>
            <a:off x="6281055" y="4108044"/>
            <a:ext cx="5407511" cy="2386807"/>
          </a:xfrm>
          <a:prstGeom prst="rect">
            <a:avLst/>
          </a:prstGeom>
          <a:solidFill>
            <a:schemeClr val="bg1">
              <a:alpha val="9187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4D6F5-4E37-0B4D-8E89-1AC7BB1DD4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2000" y="4340752"/>
            <a:ext cx="4867200" cy="1839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Make sure to change the background on this slide.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2B63E-C9E2-F045-A1AB-C0D9E2346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1055" y="6413339"/>
            <a:ext cx="5778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D6C2B-730A-6F48-88A5-BCDE2E0A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53EB-F607-1247-A3F1-4E3E836BF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723D-1D93-1944-A1D3-2F993DD71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B95AE8-40D6-DF42-8C56-B4BED271E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89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62" r:id="rId7"/>
    <p:sldLayoutId id="2147483653" r:id="rId8"/>
    <p:sldLayoutId id="2147483663" r:id="rId9"/>
    <p:sldLayoutId id="2147483654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C342B7F-857A-8C44-BE62-1E80D384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54" y="2772245"/>
            <a:ext cx="10731090" cy="1163489"/>
          </a:xfrm>
        </p:spPr>
        <p:txBody>
          <a:bodyPr/>
          <a:lstStyle/>
          <a:p>
            <a:r>
              <a:rPr lang="en-US" sz="4400" dirty="0"/>
              <a:t>Go Utah</a:t>
            </a:r>
            <a:br>
              <a:rPr lang="en-US" sz="4400" dirty="0"/>
            </a:br>
            <a:r>
              <a:rPr lang="en-US" sz="4400" dirty="0"/>
              <a:t>Center for Rural Development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B696C3AF-3278-574B-BDD9-EEF241C8D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54" y="5132341"/>
            <a:ext cx="6233818" cy="1420160"/>
          </a:xfrm>
        </p:spPr>
        <p:txBody>
          <a:bodyPr/>
          <a:lstStyle/>
          <a:p>
            <a:r>
              <a:rPr lang="en-US" sz="1800" dirty="0"/>
              <a:t>From Grant Writing 101 Webinar 8/24/2022</a:t>
            </a:r>
          </a:p>
          <a:p>
            <a:r>
              <a:rPr lang="en-US" dirty="0"/>
              <a:t>Rural Opportunity Program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AB1D-307D-0A44-99FF-040DACD2C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6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Google Shape;96;p3">
            <a:extLst>
              <a:ext uri="{FF2B5EF4-FFF2-40B4-BE49-F238E27FC236}">
                <a16:creationId xmlns:a16="http://schemas.microsoft.com/office/drawing/2014/main" id="{F2D2AD4A-9228-7F48-A4EF-CA13383B50B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Center for Rural Development</a:t>
            </a:r>
          </a:p>
        </p:txBody>
      </p:sp>
      <p:sp>
        <p:nvSpPr>
          <p:cNvPr id="7" name="Google Shape;97;p3">
            <a:extLst>
              <a:ext uri="{FF2B5EF4-FFF2-40B4-BE49-F238E27FC236}">
                <a16:creationId xmlns:a16="http://schemas.microsoft.com/office/drawing/2014/main" id="{B19132C5-D92F-A645-BD32-E794D81B42C2}"/>
              </a:ext>
            </a:extLst>
          </p:cNvPr>
          <p:cNvSpPr txBox="1">
            <a:spLocks/>
          </p:cNvSpPr>
          <p:nvPr/>
        </p:nvSpPr>
        <p:spPr>
          <a:xfrm>
            <a:off x="1168924" y="2012715"/>
            <a:ext cx="9756742" cy="25535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600" b="0" dirty="0"/>
              <a:t>The Center w</a:t>
            </a:r>
            <a:r>
              <a:rPr lang="en-US" sz="3600" b="0" i="0" dirty="0">
                <a:effectLst/>
              </a:rPr>
              <a:t>orks with Utah’s rural counties, communities and businesses, providing  economic</a:t>
            </a:r>
            <a:r>
              <a:rPr lang="en-US" sz="3600" b="0" dirty="0"/>
              <a:t> development</a:t>
            </a:r>
            <a:r>
              <a:rPr lang="en-US" sz="3600" b="0" i="0" dirty="0">
                <a:effectLst/>
              </a:rPr>
              <a:t> resources and programs in support of healthy economies</a:t>
            </a:r>
            <a:endParaRPr lang="en-US" sz="36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/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/>
            <a:endParaRPr lang="en-US" dirty="0"/>
          </a:p>
          <a:p>
            <a:pPr marL="228600" indent="-117475">
              <a:buClr>
                <a:schemeClr val="dk1"/>
              </a:buClr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Google Shape;126;g11ee5436489_0_5">
            <a:extLst>
              <a:ext uri="{FF2B5EF4-FFF2-40B4-BE49-F238E27FC236}">
                <a16:creationId xmlns:a16="http://schemas.microsoft.com/office/drawing/2014/main" id="{90C0EA1B-86D1-3E4C-BC66-37D2C905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Where we are going. . .</a:t>
            </a:r>
            <a:endParaRPr dirty="0"/>
          </a:p>
        </p:txBody>
      </p:sp>
      <p:sp>
        <p:nvSpPr>
          <p:cNvPr id="10" name="Google Shape;127;g11ee5436489_0_5">
            <a:extLst>
              <a:ext uri="{FF2B5EF4-FFF2-40B4-BE49-F238E27FC236}">
                <a16:creationId xmlns:a16="http://schemas.microsoft.com/office/drawing/2014/main" id="{AA2B5FED-BF82-B744-B745-BE52B62779D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dk1"/>
              </a:buClr>
              <a:buSzPts val="2800"/>
            </a:pPr>
            <a:r>
              <a:rPr lang="en-US" dirty="0"/>
              <a:t>HB333 (2022)—</a:t>
            </a:r>
          </a:p>
          <a:p>
            <a:pPr marL="457200" indent="-457200">
              <a:lnSpc>
                <a:spcPct val="11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Creates the Rural Opportunity Program</a:t>
            </a:r>
          </a:p>
          <a:p>
            <a:pPr marL="1143000" lvl="1" indent="-457200">
              <a:lnSpc>
                <a:spcPct val="110000"/>
              </a:lnSpc>
              <a:buClr>
                <a:schemeClr val="dk1"/>
              </a:buClr>
              <a:buSzPts val="2800"/>
            </a:pPr>
            <a:r>
              <a:rPr lang="en-US" dirty="0"/>
              <a:t>Consolidates rural programs</a:t>
            </a:r>
          </a:p>
          <a:p>
            <a:pPr marL="457200" indent="-457200">
              <a:lnSpc>
                <a:spcPct val="11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Establishes the Rural Opportunity Fund </a:t>
            </a:r>
          </a:p>
          <a:p>
            <a:pPr marL="457200" indent="-457200">
              <a:lnSpc>
                <a:spcPct val="11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Creates the Rural Opportunity Advisory Committee</a:t>
            </a:r>
          </a:p>
          <a:p>
            <a:pPr marL="457200" indent="-457200">
              <a:lnSpc>
                <a:spcPct val="11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Expanded definition of Rural </a:t>
            </a:r>
          </a:p>
        </p:txBody>
      </p:sp>
    </p:spTree>
    <p:extLst>
      <p:ext uri="{BB962C8B-B14F-4D97-AF65-F5344CB8AC3E}">
        <p14:creationId xmlns:p14="http://schemas.microsoft.com/office/powerpoint/2010/main" val="326982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Google Shape;126;g11ee5436489_0_5">
            <a:extLst>
              <a:ext uri="{FF2B5EF4-FFF2-40B4-BE49-F238E27FC236}">
                <a16:creationId xmlns:a16="http://schemas.microsoft.com/office/drawing/2014/main" id="{90C0EA1B-86D1-3E4C-BC66-37D2C905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246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Rural Opportunity Program</a:t>
            </a:r>
            <a:br>
              <a:rPr lang="en-US" dirty="0"/>
            </a:br>
            <a:r>
              <a:rPr lang="en-US" sz="2400" b="0" dirty="0"/>
              <a:t>Utah Code 63N-4-8</a:t>
            </a:r>
            <a:endParaRPr sz="2400" b="0" dirty="0"/>
          </a:p>
        </p:txBody>
      </p:sp>
      <p:sp>
        <p:nvSpPr>
          <p:cNvPr id="10" name="Google Shape;127;g11ee5436489_0_5">
            <a:extLst>
              <a:ext uri="{FF2B5EF4-FFF2-40B4-BE49-F238E27FC236}">
                <a16:creationId xmlns:a16="http://schemas.microsoft.com/office/drawing/2014/main" id="{AA2B5FED-BF82-B744-B745-BE52B62779DB}"/>
              </a:ext>
            </a:extLst>
          </p:cNvPr>
          <p:cNvSpPr txBox="1">
            <a:spLocks/>
          </p:cNvSpPr>
          <p:nvPr/>
        </p:nvSpPr>
        <p:spPr>
          <a:xfrm>
            <a:off x="838200" y="1926356"/>
            <a:ext cx="10515600" cy="2636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Rural County Grant (RCG)</a:t>
            </a:r>
          </a:p>
          <a:p>
            <a:pPr marL="228600"/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Rural Communities Opportunity Grant (RCOG)</a:t>
            </a:r>
          </a:p>
          <a:p>
            <a:pPr marL="228600"/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Rural Employment Development Incentive (REDI)</a:t>
            </a:r>
          </a:p>
          <a:p>
            <a:pPr marL="228600"/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Rural Communities Opportunity Loan (RCOL)</a:t>
            </a:r>
          </a:p>
        </p:txBody>
      </p:sp>
    </p:spTree>
    <p:extLst>
      <p:ext uri="{BB962C8B-B14F-4D97-AF65-F5344CB8AC3E}">
        <p14:creationId xmlns:p14="http://schemas.microsoft.com/office/powerpoint/2010/main" val="24614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Google Shape;126;g11ee5436489_0_5">
            <a:extLst>
              <a:ext uri="{FF2B5EF4-FFF2-40B4-BE49-F238E27FC236}">
                <a16:creationId xmlns:a16="http://schemas.microsoft.com/office/drawing/2014/main" id="{90C0EA1B-86D1-3E4C-BC66-37D2C905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Rural Opportunity Program</a:t>
            </a:r>
            <a:endParaRPr dirty="0"/>
          </a:p>
        </p:txBody>
      </p:sp>
      <p:sp>
        <p:nvSpPr>
          <p:cNvPr id="10" name="Google Shape;127;g11ee5436489_0_5">
            <a:extLst>
              <a:ext uri="{FF2B5EF4-FFF2-40B4-BE49-F238E27FC236}">
                <a16:creationId xmlns:a16="http://schemas.microsoft.com/office/drawing/2014/main" id="{AA2B5FED-BF82-B744-B745-BE52B62779DB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n-US" dirty="0"/>
              <a:t>Rural County Grant (RCG)</a:t>
            </a:r>
          </a:p>
          <a:p>
            <a:pPr marL="1371600" lvl="1" indent="-457200"/>
            <a:r>
              <a:rPr lang="en-US" dirty="0"/>
              <a:t>Formerly known as Rural County Grant-Part A</a:t>
            </a:r>
          </a:p>
          <a:p>
            <a:pPr marL="1371600" lvl="1" indent="-457200"/>
            <a:r>
              <a:rPr lang="en-US" dirty="0"/>
              <a:t>Counties of the third, fourth, fifth and sixth class</a:t>
            </a:r>
          </a:p>
          <a:p>
            <a:pPr marL="1371600" lvl="1" indent="-457200"/>
            <a:r>
              <a:rPr lang="en-US" dirty="0"/>
              <a:t>CEO Board and Annual Reporting</a:t>
            </a:r>
          </a:p>
          <a:p>
            <a:pPr marL="1371600" lvl="1" indent="-457200"/>
            <a:r>
              <a:rPr lang="en-US" dirty="0"/>
              <a:t>$4.8 MM direct to counties = 24 x $200,000</a:t>
            </a:r>
          </a:p>
          <a:p>
            <a:pPr marL="1828800" lvl="2" indent="-457200"/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Business recruitment, development, and expansion</a:t>
            </a:r>
            <a:endParaRPr lang="en-US" sz="1800" dirty="0">
              <a:solidFill>
                <a:srgbClr val="ED6B2C"/>
              </a:solidFill>
              <a:ea typeface="Times New Roman" panose="02020603050405020304" pitchFamily="18" charset="0"/>
            </a:endParaRPr>
          </a:p>
          <a:p>
            <a:pPr marL="1828800" lvl="2" indent="-457200"/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Workforce training and development</a:t>
            </a:r>
            <a:endParaRPr lang="en-US" sz="1800" dirty="0">
              <a:solidFill>
                <a:srgbClr val="ED6B2C"/>
              </a:solidFill>
              <a:ea typeface="Times New Roman" panose="02020603050405020304" pitchFamily="18" charset="0"/>
            </a:endParaRPr>
          </a:p>
          <a:p>
            <a:pPr marL="1828800" lvl="2" indent="-457200"/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Infrastructure and capital facilities improvements for business development</a:t>
            </a:r>
            <a:endParaRPr lang="en-US" dirty="0"/>
          </a:p>
          <a:p>
            <a:pPr marL="13716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Google Shape;126;g11ee5436489_0_5">
            <a:extLst>
              <a:ext uri="{FF2B5EF4-FFF2-40B4-BE49-F238E27FC236}">
                <a16:creationId xmlns:a16="http://schemas.microsoft.com/office/drawing/2014/main" id="{90C0EA1B-86D1-3E4C-BC66-37D2C905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Rural Opportunity Program</a:t>
            </a:r>
            <a:endParaRPr dirty="0"/>
          </a:p>
        </p:txBody>
      </p:sp>
      <p:sp>
        <p:nvSpPr>
          <p:cNvPr id="10" name="Google Shape;127;g11ee5436489_0_5">
            <a:extLst>
              <a:ext uri="{FF2B5EF4-FFF2-40B4-BE49-F238E27FC236}">
                <a16:creationId xmlns:a16="http://schemas.microsoft.com/office/drawing/2014/main" id="{AA2B5FED-BF82-B744-B745-BE52B62779DB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n-US" dirty="0"/>
              <a:t>Rural Communities Opportunity Grant (RCOG)</a:t>
            </a:r>
          </a:p>
          <a:p>
            <a:pPr marL="1371600" lvl="1" indent="-457200"/>
            <a:r>
              <a:rPr lang="en-US" b="0" dirty="0">
                <a:solidFill>
                  <a:schemeClr val="tx1"/>
                </a:solidFill>
              </a:rPr>
              <a:t>Formerly known as Rural County Grant-Part B. </a:t>
            </a:r>
          </a:p>
          <a:p>
            <a:pPr marL="1371600" lvl="1" indent="-457200"/>
            <a:r>
              <a:rPr lang="en-US" b="0" dirty="0">
                <a:solidFill>
                  <a:schemeClr val="tx1"/>
                </a:solidFill>
              </a:rPr>
              <a:t>~ $3.9 MM; includes RCIC funding; Competitive application</a:t>
            </a:r>
            <a:endParaRPr lang="en-US" dirty="0"/>
          </a:p>
          <a:p>
            <a:pPr marL="1828800" lvl="2" indent="-457200"/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Business recruitment, development, and expansion</a:t>
            </a:r>
            <a:endParaRPr lang="en-US" sz="1800" dirty="0">
              <a:solidFill>
                <a:srgbClr val="ED6B2C"/>
              </a:solidFill>
              <a:ea typeface="Times New Roman" panose="02020603050405020304" pitchFamily="18" charset="0"/>
            </a:endParaRPr>
          </a:p>
          <a:p>
            <a:pPr marL="1828800" lvl="2" indent="-457200"/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Workforce training and development</a:t>
            </a:r>
            <a:endParaRPr lang="en-US" sz="1800" dirty="0">
              <a:solidFill>
                <a:srgbClr val="ED6B2C"/>
              </a:solidFill>
              <a:ea typeface="Times New Roman" panose="02020603050405020304" pitchFamily="18" charset="0"/>
            </a:endParaRPr>
          </a:p>
          <a:p>
            <a:pPr marL="1828800" lvl="2" indent="-457200"/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Infrastructure and capital facilities improvements for business development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marL="1371600" lvl="1" indent="-457200"/>
            <a:r>
              <a:rPr lang="en-US" b="0" dirty="0">
                <a:solidFill>
                  <a:schemeClr val="tx1"/>
                </a:solidFill>
              </a:rPr>
              <a:t>CEO Board (or other), plus annual reporting</a:t>
            </a:r>
          </a:p>
          <a:p>
            <a:pPr marL="1371600" lvl="1" indent="-457200"/>
            <a:r>
              <a:rPr lang="en-US" b="0" dirty="0">
                <a:solidFill>
                  <a:schemeClr val="tx1"/>
                </a:solidFill>
              </a:rPr>
              <a:t>Now available to counties </a:t>
            </a:r>
            <a:r>
              <a:rPr lang="en-US" b="0" u="sng" dirty="0">
                <a:solidFill>
                  <a:schemeClr val="tx1"/>
                </a:solidFill>
              </a:rPr>
              <a:t>and</a:t>
            </a:r>
            <a:r>
              <a:rPr lang="en-US" b="0" dirty="0">
                <a:solidFill>
                  <a:schemeClr val="tx1"/>
                </a:solidFill>
              </a:rPr>
              <a:t> communities, including communities of </a:t>
            </a:r>
            <a:r>
              <a:rPr lang="en-US" dirty="0"/>
              <a:t>&lt;</a:t>
            </a:r>
            <a:r>
              <a:rPr lang="en-US" b="0" dirty="0">
                <a:solidFill>
                  <a:schemeClr val="tx1"/>
                </a:solidFill>
              </a:rPr>
              <a:t>10,000 in second class counties</a:t>
            </a:r>
          </a:p>
          <a:p>
            <a:pPr marL="1371600" lvl="1" indent="-457200"/>
            <a:r>
              <a:rPr lang="en-US" dirty="0"/>
              <a:t>Up to $600,000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Google Shape;126;g11ee5436489_0_5">
            <a:extLst>
              <a:ext uri="{FF2B5EF4-FFF2-40B4-BE49-F238E27FC236}">
                <a16:creationId xmlns:a16="http://schemas.microsoft.com/office/drawing/2014/main" id="{90C0EA1B-86D1-3E4C-BC66-37D2C905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Rural Opportunity Program</a:t>
            </a:r>
            <a:endParaRPr dirty="0"/>
          </a:p>
        </p:txBody>
      </p:sp>
      <p:sp>
        <p:nvSpPr>
          <p:cNvPr id="10" name="Google Shape;127;g11ee5436489_0_5">
            <a:extLst>
              <a:ext uri="{FF2B5EF4-FFF2-40B4-BE49-F238E27FC236}">
                <a16:creationId xmlns:a16="http://schemas.microsoft.com/office/drawing/2014/main" id="{AA2B5FED-BF82-B744-B745-BE52B62779DB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n-US" dirty="0"/>
              <a:t>Rural Employment Development Incentive (REDI); </a:t>
            </a:r>
          </a:p>
          <a:p>
            <a:pPr marL="1371600" lvl="1" indent="-457200"/>
            <a:r>
              <a:rPr lang="en-US" dirty="0"/>
              <a:t>~ $1.5 MM Annual Ongoing Funding</a:t>
            </a:r>
          </a:p>
          <a:p>
            <a:pPr marL="1371600" lvl="1" indent="-457200"/>
            <a:r>
              <a:rPr lang="en-US" dirty="0"/>
              <a:t>Direct to Business opportunity</a:t>
            </a:r>
          </a:p>
          <a:p>
            <a:pPr marL="1371600" lvl="1" indent="-457200"/>
            <a:r>
              <a:rPr lang="en-US" dirty="0"/>
              <a:t>$5000 to $6000 per employee hired and retained</a:t>
            </a:r>
          </a:p>
          <a:p>
            <a:pPr marL="1371600" lvl="1" indent="-457200"/>
            <a:r>
              <a:rPr lang="en-US" dirty="0"/>
              <a:t>$250,000 per applicant maximum</a:t>
            </a:r>
          </a:p>
          <a:p>
            <a:pPr marL="1371600" lvl="1" indent="-457200"/>
            <a:r>
              <a:rPr lang="en-US" dirty="0"/>
              <a:t>also includes communities of &lt;10,000 in second class counties</a:t>
            </a:r>
          </a:p>
        </p:txBody>
      </p:sp>
    </p:spTree>
    <p:extLst>
      <p:ext uri="{BB962C8B-B14F-4D97-AF65-F5344CB8AC3E}">
        <p14:creationId xmlns:p14="http://schemas.microsoft.com/office/powerpoint/2010/main" val="30518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FBA0-20B2-D942-A0AE-CC5B36548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723D-1D93-1944-A1D3-2F993DD7123F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Google Shape;126;g11ee5436489_0_5">
            <a:extLst>
              <a:ext uri="{FF2B5EF4-FFF2-40B4-BE49-F238E27FC236}">
                <a16:creationId xmlns:a16="http://schemas.microsoft.com/office/drawing/2014/main" id="{90C0EA1B-86D1-3E4C-BC66-37D2C905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Rural Opportunity Program</a:t>
            </a:r>
            <a:endParaRPr dirty="0"/>
          </a:p>
        </p:txBody>
      </p:sp>
      <p:sp>
        <p:nvSpPr>
          <p:cNvPr id="10" name="Google Shape;127;g11ee5436489_0_5">
            <a:extLst>
              <a:ext uri="{FF2B5EF4-FFF2-40B4-BE49-F238E27FC236}">
                <a16:creationId xmlns:a16="http://schemas.microsoft.com/office/drawing/2014/main" id="{AA2B5FED-BF82-B744-B745-BE52B62779D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6B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n-US" dirty="0"/>
              <a:t>Rural Communities Opportunity Loan (RCOL)</a:t>
            </a:r>
          </a:p>
          <a:p>
            <a:pPr marL="1371600" lvl="1" indent="-457200"/>
            <a:r>
              <a:rPr lang="en-US" dirty="0"/>
              <a:t>~ $21 MM Revolving Loan Fund; </a:t>
            </a:r>
          </a:p>
          <a:p>
            <a:pPr marL="1371600" lvl="1" indent="-457200"/>
            <a:r>
              <a:rPr lang="en-US" dirty="0"/>
              <a:t>The rural community demonstrates it has exhausted all other means of securing funding from the state</a:t>
            </a:r>
          </a:p>
          <a:p>
            <a:pPr marL="1371600" lvl="1" indent="-457200"/>
            <a:r>
              <a:rPr lang="en-US" dirty="0"/>
              <a:t>Loan not more than .5% above bond market interest rates</a:t>
            </a:r>
          </a:p>
          <a:p>
            <a:pPr marL="1371600" lvl="1" indent="-457200"/>
            <a:r>
              <a:rPr lang="en-US" dirty="0"/>
              <a:t>Available to counties </a:t>
            </a:r>
            <a:r>
              <a:rPr lang="en-US" u="sng" dirty="0"/>
              <a:t>and</a:t>
            </a:r>
            <a:r>
              <a:rPr lang="en-US" dirty="0"/>
              <a:t> communities, including communities of &lt;10,000 in second class counties</a:t>
            </a:r>
          </a:p>
        </p:txBody>
      </p:sp>
    </p:spTree>
    <p:extLst>
      <p:ext uri="{BB962C8B-B14F-4D97-AF65-F5344CB8AC3E}">
        <p14:creationId xmlns:p14="http://schemas.microsoft.com/office/powerpoint/2010/main" val="39770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AC96896-A5E6-F143-B388-70290B63B4C1}" vid="{2E5C790F-7AD0-6C49-811E-F47626C5C3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372</Words>
  <Application>Microsoft Office PowerPoint</Application>
  <PresentationFormat>Widescreen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Go Utah Center for Rural Development</vt:lpstr>
      <vt:lpstr>PowerPoint Presentation</vt:lpstr>
      <vt:lpstr>Where we are going. . .</vt:lpstr>
      <vt:lpstr>Rural Opportunity Program Utah Code 63N-4-8</vt:lpstr>
      <vt:lpstr>Rural Opportunity Program</vt:lpstr>
      <vt:lpstr>Rural Opportunity Program</vt:lpstr>
      <vt:lpstr>Rural Opportunity Program</vt:lpstr>
      <vt:lpstr>Rural Opportunity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Racanelli</dc:creator>
  <cp:lastModifiedBy>James Dixon</cp:lastModifiedBy>
  <cp:revision>110</cp:revision>
  <dcterms:created xsi:type="dcterms:W3CDTF">2022-03-21T17:40:50Z</dcterms:created>
  <dcterms:modified xsi:type="dcterms:W3CDTF">2022-08-25T14:39:35Z</dcterms:modified>
</cp:coreProperties>
</file>